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1" r:id="rId1"/>
    <p:sldMasterId id="2147483662" r:id="rId2"/>
    <p:sldMasterId id="2147483665" r:id="rId3"/>
  </p:sldMasterIdLst>
  <p:notesMasterIdLst>
    <p:notesMasterId r:id="rId11"/>
  </p:notesMasterIdLst>
  <p:handoutMasterIdLst>
    <p:handoutMasterId r:id="rId12"/>
  </p:handoutMasterIdLst>
  <p:sldIdLst>
    <p:sldId id="371" r:id="rId4"/>
    <p:sldId id="309" r:id="rId5"/>
    <p:sldId id="359" r:id="rId6"/>
    <p:sldId id="370" r:id="rId7"/>
    <p:sldId id="376" r:id="rId8"/>
    <p:sldId id="372" r:id="rId9"/>
    <p:sldId id="369" r:id="rId10"/>
  </p:sldIdLst>
  <p:sldSz cx="9144000" cy="6858000" type="screen4x3"/>
  <p:notesSz cx="6797675" cy="9928225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C8F0D91B-82A1-B2CE-5BF6-89B604B19709}" name="Jim Watson" initials="JW" userId="S::Jim.Watson@gov.scot::b18812d0-0d8b-48e6-b9f5-4f99aa9d182f" providerId="AD"/>
  <p188:author id="{11051AB1-D632-89AD-10FD-09523206B5AD}" name="Lynda Blackadder" initials="LB" userId="S::lynda.blackadder@gov.scot::fe45ce86-38b8-431d-96d0-9bf3d14ebb8e" providerId="AD"/>
  <p188:author id="{CC2E8CB6-BB26-CAF6-5444-AF38948EAA32}" name="Jim Watson" initials="JW" userId="S::jim.watson@gov.scot::b18812d0-0d8b-48e6-b9f5-4f99aa9d182f" providerId="AD"/>
  <p188:author id="{E7BC4EC3-58F9-6B90-6008-25FBA09D121D}" name="Stuart Bell" initials="SB" userId="S::stuart.bell@gov.scot::3b163107-efad-41c8-9fb6-b1903c4a58d6" providerId="AD"/>
  <p188:author id="{A720ACEB-BED1-B810-E130-0D4205AB27D4}" name="Ellen Huis" initials="EH" userId="S::ellen.huis@gov.scot::5fd45456-ee09-4064-9bce-f26a3957beae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FFFF00"/>
    <a:srgbClr val="EDEDB1"/>
    <a:srgbClr val="FF3300"/>
    <a:srgbClr val="DDDDDD"/>
    <a:srgbClr val="C0C0C0"/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–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55159" autoAdjust="0"/>
  </p:normalViewPr>
  <p:slideViewPr>
    <p:cSldViewPr snapToGrid="0">
      <p:cViewPr varScale="1">
        <p:scale>
          <a:sx n="25" d="100"/>
          <a:sy n="25" d="100"/>
        </p:scale>
        <p:origin x="1330" y="3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handoutMaster" Target="handoutMasters/handoutMaster1.xml"/><Relationship Id="rId17" Type="http://schemas.microsoft.com/office/2018/10/relationships/authors" Target="authors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2.xml"/><Relationship Id="rId15" Type="http://schemas.openxmlformats.org/officeDocument/2006/relationships/theme" Target="theme/theme1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>
            <a:extLst>
              <a:ext uri="{FF2B5EF4-FFF2-40B4-BE49-F238E27FC236}">
                <a16:creationId xmlns:a16="http://schemas.microsoft.com/office/drawing/2014/main" id="{658A3F29-418F-6112-C158-846C3AC65FBF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dirty="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5779" name="Rectangle 3">
            <a:extLst>
              <a:ext uri="{FF2B5EF4-FFF2-40B4-BE49-F238E27FC236}">
                <a16:creationId xmlns:a16="http://schemas.microsoft.com/office/drawing/2014/main" id="{9FEC6531-6CBA-7F9C-491C-1D0181883C71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49688" y="0"/>
            <a:ext cx="2946400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dirty="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5780" name="Rectangle 4">
            <a:extLst>
              <a:ext uri="{FF2B5EF4-FFF2-40B4-BE49-F238E27FC236}">
                <a16:creationId xmlns:a16="http://schemas.microsoft.com/office/drawing/2014/main" id="{48ED370F-99DA-5E3D-441D-9704915F4854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29750"/>
            <a:ext cx="2946400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dirty="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5781" name="Rectangle 5">
            <a:extLst>
              <a:ext uri="{FF2B5EF4-FFF2-40B4-BE49-F238E27FC236}">
                <a16:creationId xmlns:a16="http://schemas.microsoft.com/office/drawing/2014/main" id="{851C8FF3-CC67-BC58-4B08-79E9D5E490AB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49688" y="9429750"/>
            <a:ext cx="2946400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2DE2D863-9F4C-4FA0-AEE7-7CE4F47479D8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>
            <a:extLst>
              <a:ext uri="{FF2B5EF4-FFF2-40B4-BE49-F238E27FC236}">
                <a16:creationId xmlns:a16="http://schemas.microsoft.com/office/drawing/2014/main" id="{28E192B9-4854-187B-01E8-EC94A4D22739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dirty="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4339" name="Rectangle 3">
            <a:extLst>
              <a:ext uri="{FF2B5EF4-FFF2-40B4-BE49-F238E27FC236}">
                <a16:creationId xmlns:a16="http://schemas.microsoft.com/office/drawing/2014/main" id="{F4A691B3-1301-168F-9FEE-F44ED016C160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49688" y="0"/>
            <a:ext cx="2946400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dirty="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220" name="Rectangle 4">
            <a:extLst>
              <a:ext uri="{FF2B5EF4-FFF2-40B4-BE49-F238E27FC236}">
                <a16:creationId xmlns:a16="http://schemas.microsoft.com/office/drawing/2014/main" id="{A157EC0A-6126-EDD3-9394-7A2837A8A243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5988" y="744538"/>
            <a:ext cx="4965700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4341" name="Rectangle 5">
            <a:extLst>
              <a:ext uri="{FF2B5EF4-FFF2-40B4-BE49-F238E27FC236}">
                <a16:creationId xmlns:a16="http://schemas.microsoft.com/office/drawing/2014/main" id="{4B5AD3CA-DBD3-B0E4-369A-05AF3BAE163D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450" y="4716463"/>
            <a:ext cx="5438775" cy="4467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14342" name="Rectangle 6">
            <a:extLst>
              <a:ext uri="{FF2B5EF4-FFF2-40B4-BE49-F238E27FC236}">
                <a16:creationId xmlns:a16="http://schemas.microsoft.com/office/drawing/2014/main" id="{A8C90333-B713-AC05-A261-433D98E9BD62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9750"/>
            <a:ext cx="2946400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dirty="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4343" name="Rectangle 7">
            <a:extLst>
              <a:ext uri="{FF2B5EF4-FFF2-40B4-BE49-F238E27FC236}">
                <a16:creationId xmlns:a16="http://schemas.microsoft.com/office/drawing/2014/main" id="{3681F7CD-5C9B-C554-CC1D-EDE2E10F16B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9688" y="9429750"/>
            <a:ext cx="2946400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06ECAD47-5F7B-4821-8AC6-38A6E4533AED}" type="slidenum">
              <a:rPr lang="en-GB" altLang="en-US"/>
              <a:pPr/>
              <a:t>‹#›</a:t>
            </a:fld>
            <a:endParaRPr lang="en-GB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7">
            <a:extLst>
              <a:ext uri="{FF2B5EF4-FFF2-40B4-BE49-F238E27FC236}">
                <a16:creationId xmlns:a16="http://schemas.microsoft.com/office/drawing/2014/main" id="{8ADE5B3B-729C-82D4-5DB4-DA8C9DD94A3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FD809642-61F6-47CA-B9A0-67B22F9440E0}" type="slidenum">
              <a:rPr lang="en-GB" altLang="en-US"/>
              <a:pPr eaLnBrk="1" hangingPunct="1">
                <a:spcBef>
                  <a:spcPct val="0"/>
                </a:spcBef>
              </a:pPr>
              <a:t>2</a:t>
            </a:fld>
            <a:endParaRPr lang="en-GB" altLang="en-US"/>
          </a:p>
        </p:txBody>
      </p:sp>
      <p:sp>
        <p:nvSpPr>
          <p:cNvPr id="11267" name="Rectangle 2">
            <a:extLst>
              <a:ext uri="{FF2B5EF4-FFF2-40B4-BE49-F238E27FC236}">
                <a16:creationId xmlns:a16="http://schemas.microsoft.com/office/drawing/2014/main" id="{45AE21BE-B309-6A0A-990A-0423C63A2EF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87438" y="869950"/>
            <a:ext cx="4624387" cy="3468688"/>
          </a:xfrm>
          <a:ln/>
        </p:spPr>
      </p:sp>
      <p:sp>
        <p:nvSpPr>
          <p:cNvPr id="11268" name="Rectangle 3">
            <a:extLst>
              <a:ext uri="{FF2B5EF4-FFF2-40B4-BE49-F238E27FC236}">
                <a16:creationId xmlns:a16="http://schemas.microsoft.com/office/drawing/2014/main" id="{61A78660-41C9-3497-8ACE-131655648B9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69963" y="4714875"/>
            <a:ext cx="5510212" cy="4464050"/>
          </a:xfrm>
          <a:noFill/>
        </p:spPr>
        <p:txBody>
          <a:bodyPr/>
          <a:lstStyle/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endParaRPr lang="en-GB" altLang="en-US" sz="1000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7">
            <a:extLst>
              <a:ext uri="{FF2B5EF4-FFF2-40B4-BE49-F238E27FC236}">
                <a16:creationId xmlns:a16="http://schemas.microsoft.com/office/drawing/2014/main" id="{0392C9A2-89A5-5B1B-0E60-9ABA9DEEC83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CEDA3AE0-6F2E-4487-AD34-41E76079A0D7}" type="slidenum">
              <a:rPr lang="en-GB" altLang="en-US"/>
              <a:pPr eaLnBrk="1" hangingPunct="1">
                <a:spcBef>
                  <a:spcPct val="0"/>
                </a:spcBef>
              </a:pPr>
              <a:t>3</a:t>
            </a:fld>
            <a:endParaRPr lang="en-GB" altLang="en-US"/>
          </a:p>
        </p:txBody>
      </p:sp>
      <p:sp>
        <p:nvSpPr>
          <p:cNvPr id="12291" name="Rectangle 2">
            <a:extLst>
              <a:ext uri="{FF2B5EF4-FFF2-40B4-BE49-F238E27FC236}">
                <a16:creationId xmlns:a16="http://schemas.microsoft.com/office/drawing/2014/main" id="{870CD6BD-311B-513F-3EDD-E837A6ED0A1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87438" y="869950"/>
            <a:ext cx="4624387" cy="3468688"/>
          </a:xfrm>
          <a:ln/>
        </p:spPr>
      </p:sp>
      <p:sp>
        <p:nvSpPr>
          <p:cNvPr id="12292" name="Rectangle 3">
            <a:extLst>
              <a:ext uri="{FF2B5EF4-FFF2-40B4-BE49-F238E27FC236}">
                <a16:creationId xmlns:a16="http://schemas.microsoft.com/office/drawing/2014/main" id="{A9DA0C0B-DA37-EFE1-B108-8F59A2680C9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69963" y="4714875"/>
            <a:ext cx="5510212" cy="4464050"/>
          </a:xfrm>
          <a:noFill/>
        </p:spPr>
        <p:txBody>
          <a:bodyPr/>
          <a:lstStyle/>
          <a:p>
            <a:pPr eaLnBrk="1" hangingPunct="1">
              <a:spcBef>
                <a:spcPct val="20000"/>
              </a:spcBef>
              <a:buClr>
                <a:schemeClr val="tx2"/>
              </a:buClr>
              <a:buFont typeface="B Times Bold" charset="0"/>
              <a:buNone/>
            </a:pPr>
            <a:endParaRPr lang="en-GB" alt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>
            <a:extLst>
              <a:ext uri="{FF2B5EF4-FFF2-40B4-BE49-F238E27FC236}">
                <a16:creationId xmlns:a16="http://schemas.microsoft.com/office/drawing/2014/main" id="{15C2704E-B46F-66A3-9917-2DF7AE4EB3C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18418160-EE29-4C47-87B9-E63D505DBD2E}" type="slidenum">
              <a:rPr lang="en-GB" altLang="en-US"/>
              <a:pPr eaLnBrk="1" hangingPunct="1">
                <a:spcBef>
                  <a:spcPct val="0"/>
                </a:spcBef>
              </a:pPr>
              <a:t>4</a:t>
            </a:fld>
            <a:endParaRPr lang="en-GB" altLang="en-US"/>
          </a:p>
        </p:txBody>
      </p:sp>
      <p:sp>
        <p:nvSpPr>
          <p:cNvPr id="13315" name="Rectangle 2">
            <a:extLst>
              <a:ext uri="{FF2B5EF4-FFF2-40B4-BE49-F238E27FC236}">
                <a16:creationId xmlns:a16="http://schemas.microsoft.com/office/drawing/2014/main" id="{8860A314-996C-3EC4-43F6-E9BA4FF6207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87438" y="869950"/>
            <a:ext cx="4624387" cy="3468688"/>
          </a:xfrm>
          <a:ln/>
        </p:spPr>
      </p:sp>
      <p:sp>
        <p:nvSpPr>
          <p:cNvPr id="13316" name="Rectangle 3">
            <a:extLst>
              <a:ext uri="{FF2B5EF4-FFF2-40B4-BE49-F238E27FC236}">
                <a16:creationId xmlns:a16="http://schemas.microsoft.com/office/drawing/2014/main" id="{BC475E4A-4A76-41DE-08C0-FDE2277C35B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69963" y="4714875"/>
            <a:ext cx="5510212" cy="4464050"/>
          </a:xfrm>
          <a:noFill/>
        </p:spPr>
        <p:txBody>
          <a:bodyPr/>
          <a:lstStyle/>
          <a:p>
            <a:pPr marL="0" indent="0">
              <a:buFontTx/>
              <a:buNone/>
            </a:pPr>
            <a:endParaRPr lang="en-US" altLang="en-US" sz="900" dirty="0"/>
          </a:p>
        </p:txBody>
      </p:sp>
    </p:spTree>
    <p:extLst>
      <p:ext uri="{BB962C8B-B14F-4D97-AF65-F5344CB8AC3E}">
        <p14:creationId xmlns:p14="http://schemas.microsoft.com/office/powerpoint/2010/main" val="412838673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>
            <a:extLst>
              <a:ext uri="{FF2B5EF4-FFF2-40B4-BE49-F238E27FC236}">
                <a16:creationId xmlns:a16="http://schemas.microsoft.com/office/drawing/2014/main" id="{15C2704E-B46F-66A3-9917-2DF7AE4EB3C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18418160-EE29-4C47-87B9-E63D505DBD2E}" type="slidenum">
              <a:rPr lang="en-GB" altLang="en-US"/>
              <a:pPr eaLnBrk="1" hangingPunct="1">
                <a:spcBef>
                  <a:spcPct val="0"/>
                </a:spcBef>
              </a:pPr>
              <a:t>5</a:t>
            </a:fld>
            <a:endParaRPr lang="en-GB" altLang="en-US"/>
          </a:p>
        </p:txBody>
      </p:sp>
      <p:sp>
        <p:nvSpPr>
          <p:cNvPr id="13315" name="Rectangle 2">
            <a:extLst>
              <a:ext uri="{FF2B5EF4-FFF2-40B4-BE49-F238E27FC236}">
                <a16:creationId xmlns:a16="http://schemas.microsoft.com/office/drawing/2014/main" id="{8860A314-996C-3EC4-43F6-E9BA4FF6207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87438" y="869950"/>
            <a:ext cx="4624387" cy="3468688"/>
          </a:xfrm>
          <a:ln/>
        </p:spPr>
      </p:sp>
      <p:sp>
        <p:nvSpPr>
          <p:cNvPr id="13316" name="Rectangle 3">
            <a:extLst>
              <a:ext uri="{FF2B5EF4-FFF2-40B4-BE49-F238E27FC236}">
                <a16:creationId xmlns:a16="http://schemas.microsoft.com/office/drawing/2014/main" id="{BC475E4A-4A76-41DE-08C0-FDE2277C35B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69963" y="4714875"/>
            <a:ext cx="5510212" cy="4464050"/>
          </a:xfrm>
          <a:noFill/>
        </p:spPr>
        <p:txBody>
          <a:bodyPr/>
          <a:lstStyle/>
          <a:p>
            <a:pPr marL="171450" indent="-171450">
              <a:buFontTx/>
              <a:buChar char="•"/>
            </a:pPr>
            <a:endParaRPr lang="en-US" altLang="en-US" sz="900" dirty="0"/>
          </a:p>
        </p:txBody>
      </p:sp>
    </p:spTree>
    <p:extLst>
      <p:ext uri="{BB962C8B-B14F-4D97-AF65-F5344CB8AC3E}">
        <p14:creationId xmlns:p14="http://schemas.microsoft.com/office/powerpoint/2010/main" val="273824582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>
            <a:extLst>
              <a:ext uri="{FF2B5EF4-FFF2-40B4-BE49-F238E27FC236}">
                <a16:creationId xmlns:a16="http://schemas.microsoft.com/office/drawing/2014/main" id="{15C2704E-B46F-66A3-9917-2DF7AE4EB3C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18418160-EE29-4C47-87B9-E63D505DBD2E}" type="slidenum">
              <a:rPr lang="en-GB" altLang="en-US"/>
              <a:pPr eaLnBrk="1" hangingPunct="1">
                <a:spcBef>
                  <a:spcPct val="0"/>
                </a:spcBef>
              </a:pPr>
              <a:t>6</a:t>
            </a:fld>
            <a:endParaRPr lang="en-GB" altLang="en-US"/>
          </a:p>
        </p:txBody>
      </p:sp>
      <p:sp>
        <p:nvSpPr>
          <p:cNvPr id="13315" name="Rectangle 2">
            <a:extLst>
              <a:ext uri="{FF2B5EF4-FFF2-40B4-BE49-F238E27FC236}">
                <a16:creationId xmlns:a16="http://schemas.microsoft.com/office/drawing/2014/main" id="{8860A314-996C-3EC4-43F6-E9BA4FF6207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87438" y="869950"/>
            <a:ext cx="4624387" cy="3468688"/>
          </a:xfrm>
          <a:ln/>
        </p:spPr>
      </p:sp>
      <p:sp>
        <p:nvSpPr>
          <p:cNvPr id="13316" name="Rectangle 3">
            <a:extLst>
              <a:ext uri="{FF2B5EF4-FFF2-40B4-BE49-F238E27FC236}">
                <a16:creationId xmlns:a16="http://schemas.microsoft.com/office/drawing/2014/main" id="{BC475E4A-4A76-41DE-08C0-FDE2277C35B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69963" y="4714875"/>
            <a:ext cx="5510212" cy="4464050"/>
          </a:xfrm>
          <a:noFill/>
        </p:spPr>
        <p:txBody>
          <a:bodyPr/>
          <a:lstStyle/>
          <a:p>
            <a:pPr marL="171450" indent="-171450">
              <a:buFontTx/>
              <a:buChar char="•"/>
            </a:pPr>
            <a:endParaRPr lang="en-US" altLang="en-US" sz="900" dirty="0"/>
          </a:p>
        </p:txBody>
      </p:sp>
    </p:spTree>
    <p:extLst>
      <p:ext uri="{BB962C8B-B14F-4D97-AF65-F5344CB8AC3E}">
        <p14:creationId xmlns:p14="http://schemas.microsoft.com/office/powerpoint/2010/main" val="39174962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FDFAD95A-7BF7-FCD3-81BA-104B908B532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9EC8FE6C-6CE3-E555-61D4-A382A6816B4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87CA0C80-1E7D-5BF4-C34D-477922DF033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FE7D061-89F3-4753-9F12-ED849776FD27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1166244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795FEDA7-4E6C-A36E-9747-211D1A66FA7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7AEB176D-9A87-EC33-26ED-F5E04D1D05D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F3E8C969-0076-899B-5F4D-1B674FC267D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C8E7BD0-82C0-4779-8F1C-08446CDE7346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8807012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38925" y="1700213"/>
            <a:ext cx="2058988" cy="442595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700213"/>
            <a:ext cx="6029325" cy="44259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A9A166BD-C9FA-01B1-9E93-331AD28C9A6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5280D3CE-AAEA-EED5-4725-50E6491AD5D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DE10A3FA-4103-C170-179C-31B21F4C64B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D907DEC-8129-4CF0-8B07-DB4C65E5EBC1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36423521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5012F94E-C293-3974-7F4B-6D6BB603759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5B4241D7-B8F6-3205-3C51-8AE612E6741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B4077BA7-DBF6-7E91-2D34-03C97CC0F74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0C36E12-3653-4F6F-A620-005293494532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06802775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ABA741D3-7886-04AF-D523-C828C2C9041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AFDA7F8E-17D7-F901-D904-9F6FC6003A6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BE8009C6-5B28-119F-738A-945D2BA0E0C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398BA63-1B2B-45F9-8906-E18F1402D859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69200827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D2450C7E-BB5E-5F26-BB42-78AF5EACC9F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B351F2A4-9FFF-C837-64DD-723C2CFFC80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0E5A8240-FDDE-1619-E0BE-84FBB9482E9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628B704-24A5-4A34-89AE-2A1A69A082C9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5070749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8313" y="2852738"/>
            <a:ext cx="4032250" cy="33464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2963" y="2852738"/>
            <a:ext cx="4033837" cy="33464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47D5162-C082-34BB-10EC-0F054A0AA40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9615C86-B4B0-870C-3560-73210761F9D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CA550AB-4977-87F7-5A1C-C254BBCB6DA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FBC9DB8-0385-4936-9C82-C0E4521EC793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66493219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BADE41DC-B1EA-1B84-311D-9672206360D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30A9D6D3-DAFE-DE90-E4F6-7369AD2B91B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E90E4950-52DB-B9A8-1CEE-744DCBCF0DE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72725FD-E5F1-4E5F-AA77-F6A5899EF175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91067907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2F65DF0F-757B-F560-C63D-4CB9D0AC5EE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23F61577-574C-ABD0-6BFF-29E12543560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E5FB49B0-0236-8765-6D1C-2C968BC39DC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9BAF62C-2FA9-441B-A56B-C1D26F431EEF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04899253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BE125EAB-F864-E0B0-F727-9CFACC5DD8A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A68E53FA-AB62-5310-8A3F-5A865A54D38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795CAC2D-CD84-F928-16A7-A5C570FB644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652742E-8569-458D-A2A5-1ABAC55954CB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17708344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6A694EA-2C38-7E33-DF57-D7E6FC7A918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E8A9E5D-AF79-B1DB-E9D3-445F39F7FF7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92C9B93-6015-AB25-21C0-84ADBAE4CF7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B67190F-BA5A-4B4C-AECF-8386E2FAB9F7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685439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3D8E2248-4C1D-E169-D76B-B9C1CA93076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FB265568-123B-4004-B47F-3C4095C0668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8F1F9235-B1A4-63D0-C764-C91F1EF8A0F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5558ACF-43F0-4FC1-8D0D-3D7A767D3C45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11934405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267E923-4951-2436-560B-EC06BA18365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F4F2E77-AD52-2F2D-E486-6F10F560EBA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C201792-0CE1-4242-E4DF-0BDA1A0627F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5E35154-6144-49AF-9A57-F21B68283BF7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05127808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0F8D9CF1-8733-A94B-3FA8-56081CA00E4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8C9C76B4-B45C-B491-C19C-C66E3E017F7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EE320FCE-2A31-3CB4-54FC-8B1E89CD226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E0BAC26-1D1B-42EB-B68B-577F08EC0BB3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71230051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40513" y="1628775"/>
            <a:ext cx="2057400" cy="457041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68313" y="1628775"/>
            <a:ext cx="6019800" cy="457041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B11DFC76-D7EE-8CAF-2C7D-BD2C81807F9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BA7C5976-094F-FF78-9BBE-47DE7CAAA69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DB0D339F-AA1D-5390-EB66-79DFDA58CFA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7A50ABE-0497-438D-A7D5-A1F185B440F9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42064487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E665374A-2E42-8A60-A5A4-17049D43A26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A14B4449-2679-D538-4144-7C4A6C1DBAE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9FF253AA-45FC-66BD-FB12-D3A97DDDFF0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DE158DA-4803-4B94-96B6-AB717F0FDF60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04294029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97DA16D6-943D-6667-FDC5-98CB34BD62A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737321B0-2F19-C86B-35EA-CE92281DCD8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9CB4F10B-4577-58C6-30F7-C2BA4DBFA32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942A5F9-7D37-4E81-8FF5-D3ABEE51FC0E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20254018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083E325C-44A9-7BAA-E033-CBAE9005C64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FB042A99-90E2-5580-73FE-2D301B24386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DA31E963-C890-C878-AF4D-3D35BA4938D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03164E1-CA50-47C7-AB51-59942D1189B6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00202128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8313" y="1557338"/>
            <a:ext cx="4027487" cy="402113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557338"/>
            <a:ext cx="4027488" cy="402113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5836E89-6791-CACB-4E0B-F48AA8B114F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012E81A-5D80-4A61-400B-FC0F4BF817F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7755585-29F4-2E6B-BA52-8ADBE0D8894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4D90BAF-0896-4C0E-AE53-0C329C382CF8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89920608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6B785F2C-3034-536C-E68E-1FA325C90D7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E35D8390-4CD6-459B-9F9F-2AEAD389C56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481F2F6E-6021-3CD2-0E73-F53A98DB01A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3AF6153-989F-4C84-BFEA-7787C70609B7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22835945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7135B777-A79A-7ACF-9838-E0781D019D5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35F5D300-57C5-2B47-6386-DC8C2E351BB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31E457D6-7211-D4EF-881E-2E8017FCAFF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ACCDCAA-736B-4478-B61D-0A1698AAA5FA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49904563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0858A687-2AD8-B7EC-AE3F-3D274B27520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9013962A-7B13-57EB-3D73-F85EB70526F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3DB21F59-E7BE-4072-2C87-1942FCDBC87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49F6CC4-DAB4-4C53-82BB-4EA894C836C1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77681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DDE63C6D-43BD-1276-4B1B-E72927EACE2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4BD2648D-5BCA-A88D-0D5C-7BE63B9B1C9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80D19A58-9256-F9F9-473C-0618E70D52A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E799E1B-0052-4939-BC3F-665460F1B049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12259533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A797CEE-206E-96A3-CA40-9AA058E9DF4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D6FC320-CDD4-D000-F970-8A618DCFBCE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EE438D2-4E98-A4E5-93BE-11B389CE542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F460DC9-19B2-4E0F-921E-476421B2C3C6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36804772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03DDA8B-AA1C-6B3F-5DB2-47D224EA5E0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4685594-F995-5572-9C50-7D1BB10BDD2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BE6E58F-8444-870C-E75E-9F65DC297A7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A6FBF8C-3784-4B59-9D91-24E4BB9D05DD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02014443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CB02190C-7087-962E-CBFF-569DFF50A78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F3A8B52E-0C3F-0995-89C5-0CF28BEF4F8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3119C0D3-F32C-6648-83A8-924E2EED2D3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3638A06-D05B-4DC4-8FA6-91F51DCB6329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61461875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303837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30383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AE90EFF0-B0AF-CDF7-9BA9-06F39E1F729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F2F59A91-8EA1-36FD-D09D-7B9B90DCD34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A6F64CBC-B5EF-D0C6-0309-09D7D1E0942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302AA80-82B2-4386-9E93-74483C0B3ECC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03057616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8313" y="1557338"/>
            <a:ext cx="4027487" cy="402113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557338"/>
            <a:ext cx="4027488" cy="1933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643313"/>
            <a:ext cx="4027488" cy="19351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75004A29-A6D0-0C36-09C4-9B03CFEDE6A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4027B756-D66D-FA8C-CDFD-A03EFBC7E30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Rectangle 6">
            <a:extLst>
              <a:ext uri="{FF2B5EF4-FFF2-40B4-BE49-F238E27FC236}">
                <a16:creationId xmlns:a16="http://schemas.microsoft.com/office/drawing/2014/main" id="{88DA6AD1-C703-3DDF-097B-DB48485E4AA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8AAA931-A0A9-4460-BEE6-EF30D69EFAA0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8216542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997200"/>
            <a:ext cx="4032250" cy="3128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1850" y="2997200"/>
            <a:ext cx="4033838" cy="3128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48F033E-85EA-6CD8-189A-E2143142A42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7EC48AA-3AA9-9611-D8B1-0E38D5AE7B6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DE2330F-F3B6-D61A-05D3-A16F47A48EC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5EC685D-DD95-49A7-90DA-4F2BCE303925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422616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41B9BC22-9477-73F6-92B2-50E8DF7D20D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3499B50D-260C-08C7-87DE-FFC5E1F6215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3B29645F-086E-C16A-6CC9-9BF43AE937D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89A9A5E-1860-48E5-8D8C-F3421CEA6416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2408657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417230FE-EA28-E5D8-B040-CB96A5F7997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834768C4-BD65-BA89-F87C-74A0E099DA2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586697D7-089B-5CF9-BB48-60B34854DC9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6F55D87-3296-4742-A521-F0AE2D486054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3002528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4C691449-D82C-62B8-2C9C-7DD619691F0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53838B46-A8AD-71E4-80F6-F5FE3D2269F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E982AFA9-74FD-72B3-4BAA-EC1D573969E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1FCF9F6-8DC9-4F95-A19D-1B7AF497F3FD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969628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C2871E8-A275-414A-3325-DF9F30F39BA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27EA2C9-0F2B-C3A0-22D8-88E40352C1D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2367072-04C5-8E19-28BE-90F867EF380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9A0FB7E-81CC-47EB-8891-85DFF9EA959C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8754465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FB38D74-CE6F-0227-8FF7-23B787DDFDB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CC38D15-6F45-6D07-7464-B1D4CB910E9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28A550C-6981-7B12-94C2-810E33E5833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C5C059F-5F3C-4A7D-9F1C-C4F5D50FB295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8781313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image" Target="../media/image3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2D5988ED-742C-CD83-4495-3ABB6B941A5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68313" y="1700213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08A096BD-6A7E-5A74-2D21-6359C48BD0B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2997200"/>
            <a:ext cx="8218488" cy="3128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text styles</a:t>
            </a:r>
          </a:p>
          <a:p>
            <a:pPr lvl="1"/>
            <a:r>
              <a:rPr lang="en-GB" altLang="en-US"/>
              <a:t>Second level</a:t>
            </a:r>
          </a:p>
          <a:p>
            <a:pPr lvl="2"/>
            <a:r>
              <a:rPr lang="en-GB" altLang="en-US"/>
              <a:t>Third level</a:t>
            </a:r>
          </a:p>
          <a:p>
            <a:pPr lvl="3"/>
            <a:r>
              <a:rPr lang="en-GB" altLang="en-US"/>
              <a:t>Fourth level</a:t>
            </a:r>
          </a:p>
          <a:p>
            <a:pPr lvl="4"/>
            <a:r>
              <a:rPr lang="en-GB" altLang="en-US"/>
              <a:t>Fifth level</a:t>
            </a:r>
          </a:p>
        </p:txBody>
      </p:sp>
      <p:sp>
        <p:nvSpPr>
          <p:cNvPr id="7172" name="Rectangle 4">
            <a:extLst>
              <a:ext uri="{FF2B5EF4-FFF2-40B4-BE49-F238E27FC236}">
                <a16:creationId xmlns:a16="http://schemas.microsoft.com/office/drawing/2014/main" id="{29C4E756-D89E-9532-80AC-4714B56B49BE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dirty="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173" name="Rectangle 5">
            <a:extLst>
              <a:ext uri="{FF2B5EF4-FFF2-40B4-BE49-F238E27FC236}">
                <a16:creationId xmlns:a16="http://schemas.microsoft.com/office/drawing/2014/main" id="{2EB146C8-5747-37DE-A6E5-04FFE90E00B4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dirty="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174" name="Rectangle 6">
            <a:extLst>
              <a:ext uri="{FF2B5EF4-FFF2-40B4-BE49-F238E27FC236}">
                <a16:creationId xmlns:a16="http://schemas.microsoft.com/office/drawing/2014/main" id="{D78F6FD8-792B-9978-ED3C-1E16052E2A05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E2F5A8B0-77C4-4CFB-8045-1041397751E5}" type="slidenum">
              <a:rPr lang="en-GB" altLang="en-US"/>
              <a:pPr/>
              <a:t>‹#›</a:t>
            </a:fld>
            <a:endParaRPr lang="en-GB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8" r:id="rId3"/>
    <p:sldLayoutId id="2147483669" r:id="rId4"/>
    <p:sldLayoutId id="2147483670" r:id="rId5"/>
    <p:sldLayoutId id="2147483671" r:id="rId6"/>
    <p:sldLayoutId id="2147483672" r:id="rId7"/>
    <p:sldLayoutId id="2147483673" r:id="rId8"/>
    <p:sldLayoutId id="2147483674" r:id="rId9"/>
    <p:sldLayoutId id="2147483675" r:id="rId10"/>
    <p:sldLayoutId id="2147483676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>
            <a:extLst>
              <a:ext uri="{FF2B5EF4-FFF2-40B4-BE49-F238E27FC236}">
                <a16:creationId xmlns:a16="http://schemas.microsoft.com/office/drawing/2014/main" id="{48A89E6D-FC99-2E13-9FF3-252680FF683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68313" y="1628775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title style</a:t>
            </a:r>
          </a:p>
        </p:txBody>
      </p:sp>
      <p:sp>
        <p:nvSpPr>
          <p:cNvPr id="2051" name="Rectangle 3">
            <a:extLst>
              <a:ext uri="{FF2B5EF4-FFF2-40B4-BE49-F238E27FC236}">
                <a16:creationId xmlns:a16="http://schemas.microsoft.com/office/drawing/2014/main" id="{F4F96F98-70CD-72F2-DF8D-D92CA7CCE07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68313" y="2852738"/>
            <a:ext cx="8218487" cy="3346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text styles</a:t>
            </a:r>
          </a:p>
          <a:p>
            <a:pPr lvl="1"/>
            <a:r>
              <a:rPr lang="en-GB" altLang="en-US"/>
              <a:t>Second level</a:t>
            </a:r>
          </a:p>
          <a:p>
            <a:pPr lvl="2"/>
            <a:r>
              <a:rPr lang="en-GB" altLang="en-US"/>
              <a:t>Third level</a:t>
            </a:r>
          </a:p>
          <a:p>
            <a:pPr lvl="3"/>
            <a:r>
              <a:rPr lang="en-GB" altLang="en-US"/>
              <a:t>Fourth level</a:t>
            </a:r>
          </a:p>
          <a:p>
            <a:pPr lvl="4"/>
            <a:r>
              <a:rPr lang="en-GB" altLang="en-US"/>
              <a:t>Fifth level</a:t>
            </a:r>
          </a:p>
        </p:txBody>
      </p:sp>
      <p:sp>
        <p:nvSpPr>
          <p:cNvPr id="90116" name="Rectangle 4">
            <a:extLst>
              <a:ext uri="{FF2B5EF4-FFF2-40B4-BE49-F238E27FC236}">
                <a16:creationId xmlns:a16="http://schemas.microsoft.com/office/drawing/2014/main" id="{0F75EE96-E72E-2E16-4104-79CC1FEE9061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dirty="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0117" name="Rectangle 5">
            <a:extLst>
              <a:ext uri="{FF2B5EF4-FFF2-40B4-BE49-F238E27FC236}">
                <a16:creationId xmlns:a16="http://schemas.microsoft.com/office/drawing/2014/main" id="{43EBFD32-AF55-983E-7256-0DD4B6FCC47B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dirty="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0118" name="Rectangle 6">
            <a:extLst>
              <a:ext uri="{FF2B5EF4-FFF2-40B4-BE49-F238E27FC236}">
                <a16:creationId xmlns:a16="http://schemas.microsoft.com/office/drawing/2014/main" id="{1EFB70D5-D44B-678B-217D-141BB3A8C359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B9CF78EB-F84F-45E1-80EE-5CF8B6F0DC11}" type="slidenum">
              <a:rPr lang="en-GB" altLang="en-US"/>
              <a:pPr/>
              <a:t>‹#›</a:t>
            </a:fld>
            <a:endParaRPr lang="en-GB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  <p:sldLayoutId id="2147483681" r:id="rId5"/>
    <p:sldLayoutId id="2147483682" r:id="rId6"/>
    <p:sldLayoutId id="2147483683" r:id="rId7"/>
    <p:sldLayoutId id="2147483684" r:id="rId8"/>
    <p:sldLayoutId id="2147483685" r:id="rId9"/>
    <p:sldLayoutId id="2147483686" r:id="rId10"/>
    <p:sldLayoutId id="2147483687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>
            <a:extLst>
              <a:ext uri="{FF2B5EF4-FFF2-40B4-BE49-F238E27FC236}">
                <a16:creationId xmlns:a16="http://schemas.microsoft.com/office/drawing/2014/main" id="{644BA882-A018-83A3-EDC1-BF50FE5CC1C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title style</a:t>
            </a:r>
          </a:p>
        </p:txBody>
      </p:sp>
      <p:sp>
        <p:nvSpPr>
          <p:cNvPr id="3075" name="Rectangle 3">
            <a:extLst>
              <a:ext uri="{FF2B5EF4-FFF2-40B4-BE49-F238E27FC236}">
                <a16:creationId xmlns:a16="http://schemas.microsoft.com/office/drawing/2014/main" id="{D463C92D-03A5-7620-FF19-D2686BF7BF7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68313" y="1557338"/>
            <a:ext cx="8207375" cy="4021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text styles</a:t>
            </a:r>
          </a:p>
          <a:p>
            <a:pPr lvl="1"/>
            <a:r>
              <a:rPr lang="en-GB" altLang="en-US"/>
              <a:t>Second level</a:t>
            </a:r>
          </a:p>
          <a:p>
            <a:pPr lvl="2"/>
            <a:r>
              <a:rPr lang="en-GB" altLang="en-US"/>
              <a:t>Third level</a:t>
            </a:r>
          </a:p>
          <a:p>
            <a:pPr lvl="3"/>
            <a:r>
              <a:rPr lang="en-GB" altLang="en-US"/>
              <a:t>Fourth level</a:t>
            </a:r>
          </a:p>
          <a:p>
            <a:pPr lvl="4"/>
            <a:r>
              <a:rPr lang="en-GB" altLang="en-US"/>
              <a:t>Fifth level</a:t>
            </a:r>
          </a:p>
        </p:txBody>
      </p:sp>
      <p:sp>
        <p:nvSpPr>
          <p:cNvPr id="98308" name="Rectangle 4">
            <a:extLst>
              <a:ext uri="{FF2B5EF4-FFF2-40B4-BE49-F238E27FC236}">
                <a16:creationId xmlns:a16="http://schemas.microsoft.com/office/drawing/2014/main" id="{1C99DF12-EA02-2AAC-657D-5F7515974A14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68313" y="56610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dirty="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8309" name="Rectangle 5">
            <a:extLst>
              <a:ext uri="{FF2B5EF4-FFF2-40B4-BE49-F238E27FC236}">
                <a16:creationId xmlns:a16="http://schemas.microsoft.com/office/drawing/2014/main" id="{D4E458C7-1AAA-B95D-089B-085714B32BC4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32138" y="56610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dirty="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8310" name="Rectangle 6">
            <a:extLst>
              <a:ext uri="{FF2B5EF4-FFF2-40B4-BE49-F238E27FC236}">
                <a16:creationId xmlns:a16="http://schemas.microsoft.com/office/drawing/2014/main" id="{3307F354-89DB-B948-D90F-06A10FF19663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16688" y="56610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BF0237B5-171D-4179-880D-6A3AE6B4004E}" type="slidenum">
              <a:rPr lang="en-GB" altLang="en-US"/>
              <a:pPr/>
              <a:t>‹#›</a:t>
            </a:fld>
            <a:endParaRPr lang="en-GB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  <p:sldLayoutId id="2147483699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C0BD4669-F86C-0D97-3462-13DCEBE03C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altLang="en-US" sz="2800" b="1" i="1">
                <a:solidFill>
                  <a:srgbClr val="FFFF00"/>
                </a:solidFill>
              </a:rPr>
              <a:t>FMAC - Inshore Fisheries</a:t>
            </a:r>
            <a:endParaRPr lang="en-US" sz="2800" b="1" i="1">
              <a:solidFill>
                <a:srgbClr val="FFFF00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389E8CF-2D7B-C47F-8A3C-020C0B41F02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3960" r="-2" b="20713"/>
          <a:stretch/>
        </p:blipFill>
        <p:spPr>
          <a:xfrm>
            <a:off x="468313" y="1557338"/>
            <a:ext cx="8207375" cy="402113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2852384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>
            <a:extLst>
              <a:ext uri="{FF2B5EF4-FFF2-40B4-BE49-F238E27FC236}">
                <a16:creationId xmlns:a16="http://schemas.microsoft.com/office/drawing/2014/main" id="{F66A54F8-4FBC-8B7B-0E81-9223A2BDB72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8964488" cy="777875"/>
          </a:xfrm>
          <a:noFill/>
        </p:spPr>
        <p:txBody>
          <a:bodyPr/>
          <a:lstStyle/>
          <a:p>
            <a:pPr eaLnBrk="1" hangingPunct="1"/>
            <a:r>
              <a:rPr lang="en-GB" altLang="en-US" sz="2800" b="1" i="1">
                <a:solidFill>
                  <a:srgbClr val="FFFF00"/>
                </a:solidFill>
              </a:rPr>
              <a:t>Scotland’s Inshore fisheries – Context </a:t>
            </a:r>
          </a:p>
        </p:txBody>
      </p:sp>
      <p:sp>
        <p:nvSpPr>
          <p:cNvPr id="5123" name="Rectangle 3">
            <a:extLst>
              <a:ext uri="{FF2B5EF4-FFF2-40B4-BE49-F238E27FC236}">
                <a16:creationId xmlns:a16="http://schemas.microsoft.com/office/drawing/2014/main" id="{9028A215-10D5-FD95-9B55-571FDDBD5DF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68312" y="1177569"/>
            <a:ext cx="8207375" cy="5099208"/>
          </a:xfrm>
        </p:spPr>
        <p:txBody>
          <a:bodyPr/>
          <a:lstStyle/>
          <a:p>
            <a:pPr eaLnBrk="1" hangingPunct="1">
              <a:lnSpc>
                <a:spcPct val="200000"/>
              </a:lnSpc>
              <a:spcBef>
                <a:spcPct val="0"/>
              </a:spcBef>
              <a:spcAft>
                <a:spcPts val="800"/>
              </a:spcAft>
            </a:pPr>
            <a:r>
              <a:rPr lang="en-GB" altLang="en-US" sz="1400" b="1" dirty="0">
                <a:solidFill>
                  <a:srgbClr val="FFFF00"/>
                </a:solidFill>
              </a:rPr>
              <a:t>Aims / Context </a:t>
            </a:r>
            <a:r>
              <a:rPr lang="en-GB" altLang="en-US" sz="1400" b="1" dirty="0">
                <a:solidFill>
                  <a:srgbClr val="000000"/>
                </a:solidFill>
              </a:rPr>
              <a:t>– </a:t>
            </a:r>
            <a:r>
              <a:rPr lang="en-GB" altLang="en-US" sz="1400" dirty="0">
                <a:solidFill>
                  <a:srgbClr val="000000"/>
                </a:solidFill>
              </a:rPr>
              <a:t>Sustainability; </a:t>
            </a:r>
            <a:r>
              <a:rPr lang="en-GB" altLang="en-US" sz="1400" dirty="0"/>
              <a:t>Fishing Strategy; UK Fisheries Act; …</a:t>
            </a:r>
            <a:endParaRPr lang="en-GB" altLang="en-US" sz="1400" b="1" dirty="0">
              <a:solidFill>
                <a:srgbClr val="FFFF00"/>
              </a:solidFill>
            </a:endParaRPr>
          </a:p>
          <a:p>
            <a:pPr eaLnBrk="1" hangingPunct="1">
              <a:lnSpc>
                <a:spcPct val="200000"/>
              </a:lnSpc>
              <a:spcBef>
                <a:spcPct val="0"/>
              </a:spcBef>
              <a:spcAft>
                <a:spcPts val="800"/>
              </a:spcAft>
            </a:pPr>
            <a:r>
              <a:rPr lang="en-GB" altLang="en-US" sz="1400" b="1" dirty="0">
                <a:solidFill>
                  <a:srgbClr val="FFFF00"/>
                </a:solidFill>
              </a:rPr>
              <a:t>2023 Feedback </a:t>
            </a:r>
            <a:r>
              <a:rPr lang="en-GB" altLang="en-US" sz="1400" dirty="0"/>
              <a:t>–</a:t>
            </a:r>
            <a:r>
              <a:rPr lang="en-GB" altLang="en-US" sz="1400" b="1" dirty="0"/>
              <a:t> </a:t>
            </a:r>
            <a:r>
              <a:rPr lang="en-GB" altLang="en-US" sz="1400" dirty="0"/>
              <a:t>IFMAC, RIFGs, Consultations, …</a:t>
            </a:r>
            <a:endParaRPr lang="en-GB" altLang="en-US" sz="1400" dirty="0">
              <a:cs typeface="Arial"/>
            </a:endParaRPr>
          </a:p>
          <a:p>
            <a:pPr eaLnBrk="1" hangingPunct="1">
              <a:lnSpc>
                <a:spcPct val="200000"/>
              </a:lnSpc>
            </a:pPr>
            <a:r>
              <a:rPr lang="en-GB" altLang="en-US" sz="1400" b="1" dirty="0">
                <a:solidFill>
                  <a:srgbClr val="FFFF00"/>
                </a:solidFill>
              </a:rPr>
              <a:t>Potential Impediments to Inshore management improvements</a:t>
            </a:r>
            <a:endParaRPr lang="en-GB" altLang="en-US" sz="1400" b="1" dirty="0">
              <a:solidFill>
                <a:srgbClr val="FFFF00"/>
              </a:solidFill>
              <a:cs typeface="Arial"/>
            </a:endParaRPr>
          </a:p>
          <a:p>
            <a:pPr lvl="1" eaLnBrk="1" hangingPunct="1">
              <a:lnSpc>
                <a:spcPct val="200000"/>
              </a:lnSpc>
            </a:pPr>
            <a:r>
              <a:rPr lang="en-GB" altLang="en-US" sz="1400" dirty="0"/>
              <a:t>Science base to inform inshore fisheries management</a:t>
            </a:r>
            <a:endParaRPr lang="en-GB" altLang="en-US" sz="1400" dirty="0">
              <a:cs typeface="Arial"/>
            </a:endParaRPr>
          </a:p>
          <a:p>
            <a:pPr lvl="1" eaLnBrk="1" hangingPunct="1">
              <a:lnSpc>
                <a:spcPct val="200000"/>
              </a:lnSpc>
            </a:pPr>
            <a:r>
              <a:rPr lang="en-GB" altLang="en-US" sz="1400" dirty="0" err="1">
                <a:cs typeface="Arial"/>
              </a:rPr>
              <a:t>Fish1s</a:t>
            </a:r>
            <a:r>
              <a:rPr lang="en-GB" altLang="en-US" sz="1400" dirty="0">
                <a:cs typeface="Arial"/>
              </a:rPr>
              <a:t> – data reliability</a:t>
            </a:r>
          </a:p>
          <a:p>
            <a:pPr lvl="1" eaLnBrk="1" hangingPunct="1">
              <a:lnSpc>
                <a:spcPct val="200000"/>
              </a:lnSpc>
            </a:pPr>
            <a:r>
              <a:rPr lang="en-GB" altLang="en-US" sz="1400" dirty="0"/>
              <a:t>Compliance – resource intensive / proportionate </a:t>
            </a:r>
            <a:endParaRPr lang="en-GB" altLang="en-US" sz="1400" dirty="0">
              <a:cs typeface="Arial"/>
            </a:endParaRPr>
          </a:p>
          <a:p>
            <a:pPr lvl="1" eaLnBrk="1" hangingPunct="1">
              <a:lnSpc>
                <a:spcPct val="200000"/>
              </a:lnSpc>
            </a:pPr>
            <a:r>
              <a:rPr lang="en-GB" sz="1400" kern="100" dirty="0">
                <a:effectLst/>
                <a:ea typeface="Calibri"/>
                <a:cs typeface="Times New Roman"/>
              </a:rPr>
              <a:t>Management (input &amp; technical measures) at a national level.</a:t>
            </a:r>
            <a:r>
              <a:rPr lang="en-GB" sz="1400" kern="100" dirty="0">
                <a:ea typeface="Calibri"/>
                <a:cs typeface="Times New Roman"/>
              </a:rPr>
              <a:t> </a:t>
            </a:r>
            <a:r>
              <a:rPr lang="en-GB" sz="1400" kern="100" dirty="0">
                <a:effectLst/>
                <a:ea typeface="Calibri"/>
                <a:cs typeface="Times New Roman"/>
              </a:rPr>
              <a:t> Mostly fishing non-quota.</a:t>
            </a:r>
            <a:r>
              <a:rPr lang="en-GB" sz="1400" kern="100" dirty="0">
                <a:ea typeface="Calibri"/>
                <a:cs typeface="Times New Roman"/>
              </a:rPr>
              <a:t> </a:t>
            </a:r>
            <a:endParaRPr lang="en-GB" altLang="en-US" sz="1400" dirty="0">
              <a:ea typeface="Calibri"/>
            </a:endParaRPr>
          </a:p>
          <a:p>
            <a:pPr lvl="1" eaLnBrk="1" hangingPunct="1">
              <a:lnSpc>
                <a:spcPct val="200000"/>
              </a:lnSpc>
            </a:pPr>
            <a:r>
              <a:rPr lang="en-GB" altLang="en-US" sz="1400" dirty="0"/>
              <a:t>Intense competition for space</a:t>
            </a:r>
            <a:endParaRPr lang="en-GB" altLang="en-US" sz="1400" dirty="0">
              <a:cs typeface="Arial"/>
            </a:endParaRPr>
          </a:p>
          <a:p>
            <a:pPr eaLnBrk="1" hangingPunct="1">
              <a:lnSpc>
                <a:spcPct val="200000"/>
              </a:lnSpc>
            </a:pPr>
            <a:r>
              <a:rPr lang="en-GB" altLang="en-US" sz="1400" b="1" dirty="0">
                <a:solidFill>
                  <a:srgbClr val="FFFF00"/>
                </a:solidFill>
              </a:rPr>
              <a:t>Stakeholders </a:t>
            </a:r>
            <a:r>
              <a:rPr lang="en-GB" altLang="en-US" sz="1400" dirty="0"/>
              <a:t>– Trust; polarised views; emotive subject area </a:t>
            </a:r>
            <a:endParaRPr lang="en-GB" altLang="en-US" sz="1400" dirty="0">
              <a:cs typeface="A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>
            <a:extLst>
              <a:ext uri="{FF2B5EF4-FFF2-40B4-BE49-F238E27FC236}">
                <a16:creationId xmlns:a16="http://schemas.microsoft.com/office/drawing/2014/main" id="{3E860AAC-CF5B-451C-319D-6009969863F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68313" y="115888"/>
            <a:ext cx="8229600" cy="777875"/>
          </a:xfrm>
          <a:noFill/>
        </p:spPr>
        <p:txBody>
          <a:bodyPr/>
          <a:lstStyle/>
          <a:p>
            <a:pPr eaLnBrk="1" hangingPunct="1"/>
            <a:r>
              <a:rPr lang="en-GB" altLang="en-US" sz="2800" b="1" i="1" dirty="0">
                <a:solidFill>
                  <a:srgbClr val="FFFF00"/>
                </a:solidFill>
              </a:rPr>
              <a:t>Scotland’s inshore fisheries - Science</a:t>
            </a:r>
          </a:p>
        </p:txBody>
      </p:sp>
      <p:sp>
        <p:nvSpPr>
          <p:cNvPr id="5123" name="Rectangle 3">
            <a:extLst>
              <a:ext uri="{FF2B5EF4-FFF2-40B4-BE49-F238E27FC236}">
                <a16:creationId xmlns:a16="http://schemas.microsoft.com/office/drawing/2014/main" id="{17DAEB65-43A8-C104-F67F-CEEECC19BCD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68313" y="858837"/>
            <a:ext cx="8224825" cy="5164592"/>
          </a:xfrm>
        </p:spPr>
        <p:txBody>
          <a:bodyPr/>
          <a:lstStyle/>
          <a:p>
            <a:pPr>
              <a:lnSpc>
                <a:spcPct val="200000"/>
              </a:lnSpc>
              <a:defRPr/>
            </a:pPr>
            <a:r>
              <a:rPr lang="en-GB" sz="1400" b="1" dirty="0">
                <a:solidFill>
                  <a:srgbClr val="FFFF00"/>
                </a:solidFill>
              </a:rPr>
              <a:t>Stock Assessments (published 2023)</a:t>
            </a:r>
            <a:endParaRPr lang="en-GB" sz="1400" b="1" dirty="0">
              <a:solidFill>
                <a:srgbClr val="FFFF00"/>
              </a:solidFill>
              <a:cs typeface="Arial"/>
            </a:endParaRPr>
          </a:p>
          <a:p>
            <a:pPr lvl="1">
              <a:lnSpc>
                <a:spcPct val="200000"/>
              </a:lnSpc>
              <a:defRPr/>
            </a:pPr>
            <a:r>
              <a:rPr lang="en-GB" sz="1400" dirty="0"/>
              <a:t>Brown Crab stocks (2016-2019):  9 areas fished above </a:t>
            </a:r>
            <a:r>
              <a:rPr lang="en-GB" sz="1400" dirty="0" err="1"/>
              <a:t>Fmsy</a:t>
            </a:r>
            <a:r>
              <a:rPr lang="en-GB" sz="1400" dirty="0"/>
              <a:t>,  1 area under </a:t>
            </a:r>
            <a:r>
              <a:rPr lang="en-GB" sz="1400" dirty="0" err="1"/>
              <a:t>Fmsy</a:t>
            </a:r>
            <a:r>
              <a:rPr lang="en-GB" sz="1400" dirty="0"/>
              <a:t>, 2 areas unknown</a:t>
            </a:r>
            <a:endParaRPr lang="en-GB" sz="1400" dirty="0">
              <a:cs typeface="Arial"/>
            </a:endParaRPr>
          </a:p>
          <a:p>
            <a:pPr lvl="1">
              <a:lnSpc>
                <a:spcPct val="200000"/>
              </a:lnSpc>
              <a:defRPr/>
            </a:pPr>
            <a:r>
              <a:rPr lang="en-GB" sz="1400" dirty="0"/>
              <a:t>Velvet Crab Stocks (2016-2019): 6 areas fished above </a:t>
            </a:r>
            <a:r>
              <a:rPr lang="en-GB" sz="1400" dirty="0" err="1"/>
              <a:t>Fmsy</a:t>
            </a:r>
            <a:r>
              <a:rPr lang="en-GB" sz="1400" dirty="0"/>
              <a:t>, 6 areas unknown</a:t>
            </a:r>
            <a:endParaRPr lang="en-GB" sz="1400" dirty="0">
              <a:cs typeface="Arial"/>
            </a:endParaRPr>
          </a:p>
          <a:p>
            <a:pPr lvl="1">
              <a:lnSpc>
                <a:spcPct val="200000"/>
              </a:lnSpc>
              <a:defRPr/>
            </a:pPr>
            <a:r>
              <a:rPr lang="en-GB" sz="1400" dirty="0"/>
              <a:t>Lobster stocks (2016-2019):  8 areas fished above </a:t>
            </a:r>
            <a:r>
              <a:rPr lang="en-GB" sz="1400" dirty="0" err="1"/>
              <a:t>Fmsy</a:t>
            </a:r>
            <a:r>
              <a:rPr lang="en-GB" sz="1400" dirty="0"/>
              <a:t>, 4 areas unknown</a:t>
            </a:r>
            <a:endParaRPr lang="en-GB" sz="1400" dirty="0">
              <a:cs typeface="Arial"/>
            </a:endParaRPr>
          </a:p>
          <a:p>
            <a:pPr>
              <a:lnSpc>
                <a:spcPct val="200000"/>
              </a:lnSpc>
              <a:defRPr/>
            </a:pPr>
            <a:r>
              <a:rPr lang="en-GB" sz="1400" dirty="0"/>
              <a:t>Majority of stocks and areas fished </a:t>
            </a:r>
            <a:r>
              <a:rPr lang="en-GB" sz="1400" dirty="0">
                <a:solidFill>
                  <a:srgbClr val="FFFF00"/>
                </a:solidFill>
              </a:rPr>
              <a:t>close to or above sustainable levels.</a:t>
            </a:r>
            <a:r>
              <a:rPr lang="en-GB" sz="1400" dirty="0"/>
              <a:t> Suggests need to reduce mortality levels.</a:t>
            </a:r>
            <a:endParaRPr lang="en-GB" sz="1400" dirty="0">
              <a:cs typeface="Arial"/>
            </a:endParaRPr>
          </a:p>
          <a:p>
            <a:pPr>
              <a:lnSpc>
                <a:spcPct val="200000"/>
              </a:lnSpc>
              <a:defRPr/>
            </a:pPr>
            <a:r>
              <a:rPr lang="en-GB" sz="1400" dirty="0"/>
              <a:t>Inshore Shellfish evidence base - </a:t>
            </a:r>
            <a:r>
              <a:rPr lang="en-GB" sz="1400" dirty="0">
                <a:solidFill>
                  <a:srgbClr val="FFFF00"/>
                </a:solidFill>
              </a:rPr>
              <a:t>stocks under pressure and relatively data poor. </a:t>
            </a:r>
            <a:endParaRPr lang="en-GB" sz="1400" dirty="0">
              <a:solidFill>
                <a:srgbClr val="FF0000"/>
              </a:solidFill>
              <a:cs typeface="Arial"/>
            </a:endParaRPr>
          </a:p>
          <a:p>
            <a:pPr>
              <a:lnSpc>
                <a:spcPct val="200000"/>
              </a:lnSpc>
              <a:defRPr/>
            </a:pPr>
            <a:r>
              <a:rPr lang="en-GB" sz="1400" dirty="0">
                <a:solidFill>
                  <a:srgbClr val="000000"/>
                </a:solidFill>
              </a:rPr>
              <a:t>Aim to have more up-to-date scientific evidence </a:t>
            </a:r>
            <a:r>
              <a:rPr lang="en-GB" sz="1400" dirty="0"/>
              <a:t>to support responsive flexible management</a:t>
            </a:r>
            <a:endParaRPr lang="en-GB" sz="1400" dirty="0">
              <a:cs typeface="Arial"/>
            </a:endParaRPr>
          </a:p>
          <a:p>
            <a:pPr>
              <a:lnSpc>
                <a:spcPct val="200000"/>
              </a:lnSpc>
              <a:defRPr/>
            </a:pPr>
            <a:r>
              <a:rPr lang="en-GB" sz="1400" dirty="0"/>
              <a:t>Exploring options to improve shellfish science in the short and longer term; and practical steps </a:t>
            </a:r>
            <a:r>
              <a:rPr lang="en-GB" sz="1400" dirty="0">
                <a:cs typeface="Arial"/>
              </a:rPr>
              <a:t>improving the accuracy of data submitted by fishers on their weekly returns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>
            <a:extLst>
              <a:ext uri="{FF2B5EF4-FFF2-40B4-BE49-F238E27FC236}">
                <a16:creationId xmlns:a16="http://schemas.microsoft.com/office/drawing/2014/main" id="{F079FCB2-03C1-B23B-08F6-F52C1B9D399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115888"/>
            <a:ext cx="9144000" cy="692150"/>
          </a:xfrm>
          <a:noFill/>
        </p:spPr>
        <p:txBody>
          <a:bodyPr/>
          <a:lstStyle/>
          <a:p>
            <a:pPr eaLnBrk="1" hangingPunct="1"/>
            <a:r>
              <a:rPr lang="en-GB" altLang="en-US" sz="2800" b="1" i="1">
                <a:solidFill>
                  <a:srgbClr val="FFFF00"/>
                </a:solidFill>
              </a:rPr>
              <a:t>Inshore Fisheries Roadmap</a:t>
            </a:r>
          </a:p>
        </p:txBody>
      </p:sp>
      <p:sp>
        <p:nvSpPr>
          <p:cNvPr id="7171" name="Rectangle 3">
            <a:extLst>
              <a:ext uri="{FF2B5EF4-FFF2-40B4-BE49-F238E27FC236}">
                <a16:creationId xmlns:a16="http://schemas.microsoft.com/office/drawing/2014/main" id="{B21112C2-C2E9-63D3-0033-FA763F2E96A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68313" y="808038"/>
            <a:ext cx="8207375" cy="5141242"/>
          </a:xfrm>
          <a:noFill/>
        </p:spPr>
        <p:txBody>
          <a:bodyPr/>
          <a:lstStyle/>
          <a:p>
            <a:pPr eaLnBrk="1" hangingPunct="1">
              <a:lnSpc>
                <a:spcPct val="150000"/>
              </a:lnSpc>
              <a:spcBef>
                <a:spcPct val="0"/>
              </a:spcBef>
              <a:spcAft>
                <a:spcPts val="800"/>
              </a:spcAft>
            </a:pPr>
            <a:r>
              <a:rPr lang="en-GB" altLang="en-US" sz="1400" b="1" dirty="0">
                <a:solidFill>
                  <a:srgbClr val="FFFF00"/>
                </a:solidFill>
              </a:rPr>
              <a:t>1 - Package of inshore management proposals</a:t>
            </a:r>
            <a:endParaRPr lang="en-GB" altLang="en-US" sz="1400" b="1" dirty="0">
              <a:solidFill>
                <a:srgbClr val="FFFF00"/>
              </a:solidFill>
              <a:cs typeface="Arial"/>
            </a:endParaRPr>
          </a:p>
          <a:p>
            <a:pPr lvl="1" eaLnBrk="1" hangingPunct="1">
              <a:lnSpc>
                <a:spcPct val="150000"/>
              </a:lnSpc>
              <a:spcBef>
                <a:spcPct val="0"/>
              </a:spcBef>
              <a:spcAft>
                <a:spcPts val="800"/>
              </a:spcAft>
            </a:pPr>
            <a:r>
              <a:rPr lang="en-GB" altLang="en-US" sz="1400" dirty="0"/>
              <a:t>Develop package of measures - effort controls; output controls, and technical improvement measures; permit &amp; regional approach.</a:t>
            </a:r>
          </a:p>
          <a:p>
            <a:pPr lvl="1" eaLnBrk="1" hangingPunct="1">
              <a:lnSpc>
                <a:spcPct val="150000"/>
              </a:lnSpc>
              <a:spcBef>
                <a:spcPct val="0"/>
              </a:spcBef>
              <a:spcAft>
                <a:spcPts val="800"/>
              </a:spcAft>
            </a:pPr>
            <a:r>
              <a:rPr lang="en-GB" altLang="en-US" sz="1400" dirty="0"/>
              <a:t>consult </a:t>
            </a:r>
            <a:r>
              <a:rPr lang="en-GB" altLang="en-US" sz="1400" dirty="0" err="1"/>
              <a:t>Q3</a:t>
            </a:r>
            <a:r>
              <a:rPr lang="en-GB" altLang="en-US" sz="1400" dirty="0"/>
              <a:t>/</a:t>
            </a:r>
            <a:r>
              <a:rPr lang="en-GB" altLang="en-US" sz="1400" dirty="0" err="1"/>
              <a:t>Q4</a:t>
            </a:r>
            <a:r>
              <a:rPr lang="en-GB" altLang="en-US" sz="1400" dirty="0"/>
              <a:t> 2024</a:t>
            </a:r>
            <a:endParaRPr lang="en-GB" altLang="en-US" sz="1400" dirty="0">
              <a:cs typeface="Arial"/>
            </a:endParaRPr>
          </a:p>
          <a:p>
            <a:pPr lvl="1" eaLnBrk="1" hangingPunct="1">
              <a:lnSpc>
                <a:spcPct val="150000"/>
              </a:lnSpc>
              <a:spcBef>
                <a:spcPct val="0"/>
              </a:spcBef>
              <a:spcAft>
                <a:spcPts val="800"/>
              </a:spcAft>
            </a:pPr>
            <a:r>
              <a:rPr lang="en-GB" altLang="en-US" sz="1400" dirty="0"/>
              <a:t>Move to annual / bi-annual cycle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spcAft>
                <a:spcPts val="800"/>
              </a:spcAft>
            </a:pPr>
            <a:r>
              <a:rPr lang="en-GB" altLang="en-US" sz="1400" b="1" dirty="0">
                <a:solidFill>
                  <a:srgbClr val="FFFF00"/>
                </a:solidFill>
              </a:rPr>
              <a:t>2 – Progress transformational and support projects  </a:t>
            </a:r>
          </a:p>
          <a:p>
            <a:pPr lvl="1" eaLnBrk="1" hangingPunct="1">
              <a:lnSpc>
                <a:spcPct val="150000"/>
              </a:lnSpc>
              <a:spcBef>
                <a:spcPct val="0"/>
              </a:spcBef>
              <a:spcAft>
                <a:spcPts val="800"/>
              </a:spcAft>
            </a:pPr>
            <a:r>
              <a:rPr lang="en-GB" altLang="en-US" sz="1400" dirty="0"/>
              <a:t>M</a:t>
            </a:r>
            <a:r>
              <a:rPr lang="en-GB" altLang="en-US" sz="1400" dirty="0">
                <a:solidFill>
                  <a:srgbClr val="000000"/>
                </a:solidFill>
              </a:rPr>
              <a:t>odernisation – inshore vessel tracking &amp; REM.</a:t>
            </a:r>
          </a:p>
          <a:p>
            <a:pPr lvl="1" eaLnBrk="1" hangingPunct="1">
              <a:lnSpc>
                <a:spcPct val="150000"/>
              </a:lnSpc>
              <a:spcBef>
                <a:spcPct val="0"/>
              </a:spcBef>
              <a:spcAft>
                <a:spcPts val="800"/>
              </a:spcAft>
            </a:pPr>
            <a:r>
              <a:rPr lang="en-GB" sz="1400" dirty="0">
                <a:cs typeface="Arial"/>
              </a:rPr>
              <a:t>Future Catching Policy </a:t>
            </a:r>
          </a:p>
          <a:p>
            <a:pPr lvl="1" eaLnBrk="1" hangingPunct="1">
              <a:lnSpc>
                <a:spcPct val="150000"/>
              </a:lnSpc>
              <a:spcBef>
                <a:spcPct val="0"/>
              </a:spcBef>
              <a:spcAft>
                <a:spcPts val="800"/>
              </a:spcAft>
            </a:pPr>
            <a:r>
              <a:rPr lang="en-GB" altLang="en-US" sz="1400" dirty="0">
                <a:solidFill>
                  <a:srgbClr val="000000"/>
                </a:solidFill>
              </a:rPr>
              <a:t>Fisheries Management Plans – 21 &amp; Non-quota species</a:t>
            </a:r>
          </a:p>
          <a:p>
            <a:pPr lvl="1" eaLnBrk="1" hangingPunct="1">
              <a:lnSpc>
                <a:spcPct val="150000"/>
              </a:lnSpc>
              <a:spcBef>
                <a:spcPct val="0"/>
              </a:spcBef>
              <a:spcAft>
                <a:spcPts val="800"/>
              </a:spcAft>
            </a:pPr>
            <a:r>
              <a:rPr lang="en-GB" altLang="en-US" sz="1400" dirty="0">
                <a:solidFill>
                  <a:srgbClr val="000000"/>
                </a:solidFill>
              </a:rPr>
              <a:t>Governance - </a:t>
            </a:r>
            <a:r>
              <a:rPr lang="en-US" altLang="en-US" sz="1400" dirty="0">
                <a:solidFill>
                  <a:srgbClr val="000000"/>
                </a:solidFill>
              </a:rPr>
              <a:t>network of regional Inshore Fisheries Groups (</a:t>
            </a:r>
            <a:r>
              <a:rPr lang="en-US" altLang="en-US" sz="1400" dirty="0" err="1">
                <a:solidFill>
                  <a:srgbClr val="000000"/>
                </a:solidFill>
              </a:rPr>
              <a:t>rIFGS</a:t>
            </a:r>
            <a:r>
              <a:rPr lang="en-US" altLang="en-US" sz="1400" dirty="0">
                <a:solidFill>
                  <a:srgbClr val="000000"/>
                </a:solidFill>
              </a:rPr>
              <a:t>)</a:t>
            </a:r>
          </a:p>
          <a:p>
            <a:pPr lvl="1" eaLnBrk="1" hangingPunct="1">
              <a:lnSpc>
                <a:spcPct val="150000"/>
              </a:lnSpc>
              <a:spcBef>
                <a:spcPct val="0"/>
              </a:spcBef>
              <a:spcAft>
                <a:spcPts val="800"/>
              </a:spcAft>
            </a:pPr>
            <a:r>
              <a:rPr lang="en-GB" altLang="en-US" sz="1400" dirty="0">
                <a:solidFill>
                  <a:srgbClr val="000000"/>
                </a:solidFill>
              </a:rPr>
              <a:t>Data / evidence base improvements</a:t>
            </a:r>
          </a:p>
          <a:p>
            <a:pPr lvl="1" eaLnBrk="1" hangingPunct="1">
              <a:lnSpc>
                <a:spcPct val="150000"/>
              </a:lnSpc>
              <a:spcBef>
                <a:spcPct val="0"/>
              </a:spcBef>
              <a:spcAft>
                <a:spcPts val="800"/>
              </a:spcAft>
            </a:pPr>
            <a:r>
              <a:rPr lang="en-GB" altLang="en-US" sz="1400" dirty="0">
                <a:solidFill>
                  <a:srgbClr val="000000"/>
                </a:solidFill>
              </a:rPr>
              <a:t>Marine Environment Policy</a:t>
            </a:r>
          </a:p>
          <a:p>
            <a:pPr lvl="1" eaLnBrk="1" hangingPunct="1">
              <a:lnSpc>
                <a:spcPct val="150000"/>
              </a:lnSpc>
              <a:spcBef>
                <a:spcPct val="0"/>
              </a:spcBef>
              <a:spcAft>
                <a:spcPts val="800"/>
              </a:spcAft>
            </a:pPr>
            <a:endParaRPr lang="en-GB" altLang="en-US" sz="1400" dirty="0"/>
          </a:p>
        </p:txBody>
      </p:sp>
    </p:spTree>
    <p:extLst>
      <p:ext uri="{BB962C8B-B14F-4D97-AF65-F5344CB8AC3E}">
        <p14:creationId xmlns:p14="http://schemas.microsoft.com/office/powerpoint/2010/main" val="26044531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>
            <a:extLst>
              <a:ext uri="{FF2B5EF4-FFF2-40B4-BE49-F238E27FC236}">
                <a16:creationId xmlns:a16="http://schemas.microsoft.com/office/drawing/2014/main" id="{F079FCB2-03C1-B23B-08F6-F52C1B9D399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692150"/>
          </a:xfrm>
          <a:noFill/>
        </p:spPr>
        <p:txBody>
          <a:bodyPr/>
          <a:lstStyle/>
          <a:p>
            <a:pPr eaLnBrk="1" hangingPunct="1"/>
            <a:r>
              <a:rPr lang="en-GB" altLang="en-US" sz="2800" b="1" i="1">
                <a:solidFill>
                  <a:srgbClr val="FFFF00"/>
                </a:solidFill>
              </a:rPr>
              <a:t>Inshore Fisheries Roadmap</a:t>
            </a:r>
          </a:p>
        </p:txBody>
      </p:sp>
      <p:sp>
        <p:nvSpPr>
          <p:cNvPr id="7171" name="Rectangle 3">
            <a:extLst>
              <a:ext uri="{FF2B5EF4-FFF2-40B4-BE49-F238E27FC236}">
                <a16:creationId xmlns:a16="http://schemas.microsoft.com/office/drawing/2014/main" id="{B21112C2-C2E9-63D3-0033-FA763F2E96A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68312" y="692149"/>
            <a:ext cx="8207375" cy="1423253"/>
          </a:xfrm>
          <a:noFill/>
        </p:spPr>
        <p:txBody>
          <a:bodyPr/>
          <a:lstStyle/>
          <a:p>
            <a:pPr eaLnBrk="1" hangingPunct="1">
              <a:lnSpc>
                <a:spcPct val="150000"/>
              </a:lnSpc>
              <a:spcBef>
                <a:spcPct val="0"/>
              </a:spcBef>
              <a:spcAft>
                <a:spcPts val="800"/>
              </a:spcAft>
            </a:pPr>
            <a:r>
              <a:rPr lang="en-GB" altLang="en-US" sz="1400" b="1">
                <a:solidFill>
                  <a:srgbClr val="FFFF00"/>
                </a:solidFill>
              </a:rPr>
              <a:t>3 – Interim Measures </a:t>
            </a:r>
          </a:p>
          <a:p>
            <a:pPr lvl="1" eaLnBrk="1" hangingPunct="1">
              <a:lnSpc>
                <a:spcPct val="150000"/>
              </a:lnSpc>
              <a:spcBef>
                <a:spcPct val="0"/>
              </a:spcBef>
              <a:spcAft>
                <a:spcPts val="800"/>
              </a:spcAft>
            </a:pPr>
            <a:r>
              <a:rPr lang="en-GB" altLang="en-US" sz="1400"/>
              <a:t>Action in response to the crab and lobster scientific evidence</a:t>
            </a:r>
          </a:p>
          <a:p>
            <a:pPr lvl="1" eaLnBrk="1" hangingPunct="1">
              <a:lnSpc>
                <a:spcPct val="150000"/>
              </a:lnSpc>
              <a:spcBef>
                <a:spcPct val="0"/>
              </a:spcBef>
              <a:spcAft>
                <a:spcPts val="800"/>
              </a:spcAft>
            </a:pPr>
            <a:r>
              <a:rPr lang="en-GB" altLang="en-US" sz="1400"/>
              <a:t>Introduce interim measures – May 2024; FMAC Inshore; rIFGs.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spcAft>
                <a:spcPts val="800"/>
              </a:spcAft>
            </a:pPr>
            <a:endParaRPr lang="en-GB" altLang="en-US" sz="1600"/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15D6DAD0-A7BD-8C42-71C8-3333B4AFD86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43427983"/>
              </p:ext>
            </p:extLst>
          </p:nvPr>
        </p:nvGraphicFramePr>
        <p:xfrm>
          <a:off x="468311" y="2265528"/>
          <a:ext cx="8484619" cy="337099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29726">
                  <a:extLst>
                    <a:ext uri="{9D8B030D-6E8A-4147-A177-3AD203B41FA5}">
                      <a16:colId xmlns:a16="http://schemas.microsoft.com/office/drawing/2014/main" val="1067541959"/>
                    </a:ext>
                  </a:extLst>
                </a:gridCol>
                <a:gridCol w="4254893">
                  <a:extLst>
                    <a:ext uri="{9D8B030D-6E8A-4147-A177-3AD203B41FA5}">
                      <a16:colId xmlns:a16="http://schemas.microsoft.com/office/drawing/2014/main" val="3446503774"/>
                    </a:ext>
                  </a:extLst>
                </a:gridCol>
              </a:tblGrid>
              <a:tr h="67419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altLang="en-US" sz="1100"/>
                        <a:t>Examples of Possible Short-term interim measures </a:t>
                      </a:r>
                    </a:p>
                    <a:p>
                      <a:endParaRPr lang="en-GB" sz="11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/>
                        <a:t>Examples of Possible Medium-long term proposals for consultation</a:t>
                      </a:r>
                    </a:p>
                    <a:p>
                      <a:endParaRPr lang="en-GB" sz="11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99761235"/>
                  </a:ext>
                </a:extLst>
              </a:tr>
              <a:tr h="2696798">
                <a:tc>
                  <a:txBody>
                    <a:bodyPr/>
                    <a:lstStyle/>
                    <a:p>
                      <a:pPr marL="628650" lvl="1" indent="-171450" eaLnBrk="1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ts val="8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GB" altLang="en-US" sz="1100" i="0"/>
                        <a:t>Voluntary Measures </a:t>
                      </a:r>
                    </a:p>
                    <a:p>
                      <a:pPr marL="628650" lvl="1" indent="-171450" eaLnBrk="1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ts val="8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GB" altLang="en-US" sz="1100" i="0"/>
                        <a:t>Seasonal and/or temporal area closures. </a:t>
                      </a:r>
                    </a:p>
                    <a:p>
                      <a:pPr marL="628650" lvl="1" indent="-171450" eaLnBrk="1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ts val="8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GB" altLang="en-US" sz="1100" i="0"/>
                        <a:t>Review latent fishing capacity and unused shellfish entitlements. </a:t>
                      </a:r>
                    </a:p>
                    <a:p>
                      <a:pPr marL="628650" lvl="1" indent="-171450" eaLnBrk="1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ts val="8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GB" altLang="en-US" sz="1100" i="0"/>
                        <a:t>Prohibition on retaining or landing berried females. </a:t>
                      </a:r>
                    </a:p>
                    <a:p>
                      <a:pPr marL="628650" lvl="1" indent="-171450" eaLnBrk="1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ts val="8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GB" altLang="en-US" sz="1100" i="0"/>
                        <a:t>Minimum / maximum landing size increase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endParaRPr lang="en-GB" sz="1100" i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GB" sz="1100" i="0" dirty="0"/>
                        <a:t>Access to the inshore area via permit </a:t>
                      </a: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GB" sz="1100" i="0" dirty="0"/>
                        <a:t> 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GB" sz="1100" i="0" dirty="0"/>
                        <a:t>Effort regime (for example days at sea scheme)</a:t>
                      </a: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GB" sz="1100" i="0" dirty="0"/>
                        <a:t> 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GB" sz="1100" i="0" dirty="0"/>
                        <a:t>Input controls on creel numbers / soak time / string length 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endParaRPr lang="en-GB" sz="1100" i="0" dirty="0"/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GB" sz="1100" i="0" dirty="0"/>
                        <a:t>Output controls such as quota or catch limit 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endParaRPr lang="en-GB" sz="1100" i="0" dirty="0"/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GB" sz="1100" i="0" dirty="0"/>
                        <a:t>Regulation on gear construction </a:t>
                      </a: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endParaRPr lang="en-GB" sz="1100" i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5118722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309061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>
            <a:extLst>
              <a:ext uri="{FF2B5EF4-FFF2-40B4-BE49-F238E27FC236}">
                <a16:creationId xmlns:a16="http://schemas.microsoft.com/office/drawing/2014/main" id="{F079FCB2-03C1-B23B-08F6-F52C1B9D399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115888"/>
            <a:ext cx="9144000" cy="692150"/>
          </a:xfrm>
          <a:noFill/>
        </p:spPr>
        <p:txBody>
          <a:bodyPr/>
          <a:lstStyle/>
          <a:p>
            <a:pPr eaLnBrk="1" hangingPunct="1"/>
            <a:r>
              <a:rPr lang="en-GB" altLang="en-US" sz="2800" b="1" i="1">
                <a:solidFill>
                  <a:srgbClr val="FFFF00"/>
                </a:solidFill>
              </a:rPr>
              <a:t>What Next?</a:t>
            </a:r>
          </a:p>
        </p:txBody>
      </p:sp>
      <p:sp>
        <p:nvSpPr>
          <p:cNvPr id="7171" name="Rectangle 3">
            <a:extLst>
              <a:ext uri="{FF2B5EF4-FFF2-40B4-BE49-F238E27FC236}">
                <a16:creationId xmlns:a16="http://schemas.microsoft.com/office/drawing/2014/main" id="{B21112C2-C2E9-63D3-0033-FA763F2E96A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68312" y="1040050"/>
            <a:ext cx="8207375" cy="4814840"/>
          </a:xfrm>
          <a:noFill/>
        </p:spPr>
        <p:txBody>
          <a:bodyPr/>
          <a:lstStyle/>
          <a:p>
            <a:pPr eaLnBrk="1" hangingPunct="1">
              <a:lnSpc>
                <a:spcPct val="200000"/>
              </a:lnSpc>
              <a:spcBef>
                <a:spcPct val="0"/>
              </a:spcBef>
              <a:spcAft>
                <a:spcPts val="800"/>
              </a:spcAft>
            </a:pPr>
            <a:r>
              <a:rPr lang="en-GB" altLang="en-US" sz="1400" b="1">
                <a:solidFill>
                  <a:srgbClr val="FFFF00"/>
                </a:solidFill>
              </a:rPr>
              <a:t>Co-management approach</a:t>
            </a:r>
            <a:endParaRPr lang="en-GB" altLang="en-US" sz="1400" b="1"/>
          </a:p>
          <a:p>
            <a:pPr lvl="1" eaLnBrk="1" hangingPunct="1">
              <a:lnSpc>
                <a:spcPct val="200000"/>
              </a:lnSpc>
              <a:spcBef>
                <a:spcPct val="0"/>
              </a:spcBef>
              <a:spcAft>
                <a:spcPts val="800"/>
              </a:spcAft>
            </a:pPr>
            <a:r>
              <a:rPr lang="en-GB" altLang="en-US" sz="1400"/>
              <a:t>FMAC; RiFGs; Stakeholders</a:t>
            </a:r>
          </a:p>
          <a:p>
            <a:pPr eaLnBrk="1" hangingPunct="1">
              <a:lnSpc>
                <a:spcPct val="200000"/>
              </a:lnSpc>
              <a:spcBef>
                <a:spcPct val="0"/>
              </a:spcBef>
              <a:spcAft>
                <a:spcPts val="800"/>
              </a:spcAft>
            </a:pPr>
            <a:r>
              <a:rPr lang="en-GB" altLang="en-US" sz="1400" b="1">
                <a:solidFill>
                  <a:srgbClr val="FFFF00"/>
                </a:solidFill>
              </a:rPr>
              <a:t>FMAC members </a:t>
            </a:r>
          </a:p>
          <a:p>
            <a:pPr lvl="1" eaLnBrk="1" hangingPunct="1">
              <a:lnSpc>
                <a:spcPct val="200000"/>
              </a:lnSpc>
              <a:spcBef>
                <a:spcPct val="0"/>
              </a:spcBef>
              <a:spcAft>
                <a:spcPts val="800"/>
              </a:spcAft>
            </a:pPr>
            <a:r>
              <a:rPr lang="en-GB" altLang="en-US" sz="1400">
                <a:solidFill>
                  <a:srgbClr val="000000"/>
                </a:solidFill>
              </a:rPr>
              <a:t>Expectations </a:t>
            </a:r>
          </a:p>
          <a:p>
            <a:pPr eaLnBrk="1" hangingPunct="1">
              <a:lnSpc>
                <a:spcPct val="200000"/>
              </a:lnSpc>
              <a:spcBef>
                <a:spcPct val="0"/>
              </a:spcBef>
              <a:spcAft>
                <a:spcPts val="800"/>
              </a:spcAft>
            </a:pPr>
            <a:r>
              <a:rPr lang="en-GB" altLang="en-US" sz="1400" b="1">
                <a:solidFill>
                  <a:srgbClr val="FFFF00"/>
                </a:solidFill>
              </a:rPr>
              <a:t>Prioritisation </a:t>
            </a:r>
          </a:p>
          <a:p>
            <a:pPr lvl="1" eaLnBrk="1" hangingPunct="1">
              <a:lnSpc>
                <a:spcPct val="200000"/>
              </a:lnSpc>
              <a:spcBef>
                <a:spcPct val="0"/>
              </a:spcBef>
              <a:spcAft>
                <a:spcPts val="800"/>
              </a:spcAft>
            </a:pPr>
            <a:r>
              <a:rPr lang="en-GB" altLang="en-US" sz="1400">
                <a:solidFill>
                  <a:srgbClr val="000000"/>
                </a:solidFill>
              </a:rPr>
              <a:t>Core transformational projects</a:t>
            </a:r>
          </a:p>
          <a:p>
            <a:pPr eaLnBrk="1" hangingPunct="1">
              <a:lnSpc>
                <a:spcPct val="200000"/>
              </a:lnSpc>
              <a:spcBef>
                <a:spcPct val="0"/>
              </a:spcBef>
              <a:spcAft>
                <a:spcPts val="800"/>
              </a:spcAft>
            </a:pPr>
            <a:r>
              <a:rPr lang="en-GB" altLang="en-US" sz="1400" b="1">
                <a:solidFill>
                  <a:srgbClr val="FFFF00"/>
                </a:solidFill>
              </a:rPr>
              <a:t>Timeline</a:t>
            </a:r>
          </a:p>
          <a:p>
            <a:pPr lvl="1" eaLnBrk="1" hangingPunct="1">
              <a:lnSpc>
                <a:spcPct val="200000"/>
              </a:lnSpc>
              <a:spcBef>
                <a:spcPct val="0"/>
              </a:spcBef>
              <a:spcAft>
                <a:spcPts val="800"/>
              </a:spcAft>
            </a:pPr>
            <a:r>
              <a:rPr lang="en-GB" altLang="en-US" sz="1400"/>
              <a:t>Interim measures: FMAC follow up February 2024; Implement from May 2024.</a:t>
            </a:r>
          </a:p>
          <a:p>
            <a:pPr lvl="1" eaLnBrk="1" hangingPunct="1">
              <a:lnSpc>
                <a:spcPct val="200000"/>
              </a:lnSpc>
              <a:spcBef>
                <a:spcPct val="0"/>
              </a:spcBef>
              <a:spcAft>
                <a:spcPts val="800"/>
              </a:spcAft>
            </a:pPr>
            <a:r>
              <a:rPr lang="en-GB" altLang="en-US" sz="1400"/>
              <a:t>Consultation package:  Autumn / Winter 2024; Implementation 2025 -&gt;  </a:t>
            </a:r>
          </a:p>
        </p:txBody>
      </p:sp>
    </p:spTree>
    <p:extLst>
      <p:ext uri="{BB962C8B-B14F-4D97-AF65-F5344CB8AC3E}">
        <p14:creationId xmlns:p14="http://schemas.microsoft.com/office/powerpoint/2010/main" val="2527590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C0BD4669-F86C-0D97-3462-13DCEBE03C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altLang="en-US" sz="2800" b="1" i="1">
                <a:solidFill>
                  <a:srgbClr val="FFFF00"/>
                </a:solidFill>
              </a:rPr>
              <a:t>FMAC- Inshore Fisheries</a:t>
            </a:r>
            <a:br>
              <a:rPr lang="en-US" altLang="en-US" sz="2800" b="1" i="1">
                <a:solidFill>
                  <a:srgbClr val="FFFF00"/>
                </a:solidFill>
              </a:rPr>
            </a:br>
            <a:r>
              <a:rPr lang="en-US" sz="2800" b="1" i="1">
                <a:solidFill>
                  <a:srgbClr val="FFFF00"/>
                </a:solidFill>
              </a:rPr>
              <a:t>Questions / Discussion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389E8CF-2D7B-C47F-8A3C-020C0B41F02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3960" r="-2" b="20713"/>
          <a:stretch/>
        </p:blipFill>
        <p:spPr>
          <a:xfrm>
            <a:off x="468313" y="1557338"/>
            <a:ext cx="8207375" cy="402113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422197121"/>
      </p:ext>
    </p:extLst>
  </p:cSld>
  <p:clrMapOvr>
    <a:masterClrMapping/>
  </p:clrMapOvr>
</p:sld>
</file>

<file path=ppt/theme/theme1.xml><?xml version="1.0" encoding="utf-8"?>
<a:theme xmlns:a="http://schemas.openxmlformats.org/drawingml/2006/main" name="SG - Gaelic - Dark Blue">
  <a:themeElements>
    <a:clrScheme name="SG - Gaelic - Dark Blu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SG - Gaelic - Dark Blu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G - Gaelic - Dark Blu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G - Gaelic - Dark Blu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G - Gaelic - Dark Blu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G - Gaelic - Dark Blu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G - Gaelic - Dark Blu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G - Gaelic - Dark Blu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G - Gaelic - Dark Blu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G - Gaelic - Dark Blu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G - Gaelic - Dark Blu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G - Gaelic - Dark Blu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G - Gaelic - Dark Blu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G - Gaelic - Dark Blu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SG - Gaelic - Light Blue">
  <a:themeElements>
    <a:clrScheme name="SG - Gaelic - Light Blu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SG - Gaelic - Light Blu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G - Gaelic - Light Blu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G - Gaelic - Light Blu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G - Gaelic - Light Blu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G - Gaelic - Light Blu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G - Gaelic - Light Blu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G - Gaelic - Light Blu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G - Gaelic - Light Blu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G - Gaelic - Light Blu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G - Gaelic - Light Blu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G - Gaelic - Light Blu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G - Gaelic - Light Blu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G - Gaelic - Light Blu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SG - Gaelic - Internal Page">
  <a:themeElements>
    <a:clrScheme name="SG - Gaelic - Internal Pag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SG - Gaelic - Internal Pag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G - Gaelic - Internal Pag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G - Gaelic - Internal Pag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G - Gaelic - Internal Pag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G - Gaelic - Internal Pag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G - Gaelic - Internal Pag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G - Gaelic - Internal Pag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G - Gaelic - Internal Pag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G - Gaelic - Internal Pag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G - Gaelic - Internal Pag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G - Gaelic - Internal Pag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G - Gaelic - Internal Pag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G - Gaelic - Internal Pag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SG - Gaelic - Dark Blue</Template>
  <TotalTime>0</TotalTime>
  <Words>479</Words>
  <Application>Microsoft Office PowerPoint</Application>
  <PresentationFormat>On-screen Show (4:3)</PresentationFormat>
  <Paragraphs>68</Paragraphs>
  <Slides>7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7</vt:i4>
      </vt:variant>
    </vt:vector>
  </HeadingPairs>
  <TitlesOfParts>
    <vt:vector size="14" baseType="lpstr">
      <vt:lpstr>Arial</vt:lpstr>
      <vt:lpstr>B Times Bold</vt:lpstr>
      <vt:lpstr>Calibri</vt:lpstr>
      <vt:lpstr>Symbol</vt:lpstr>
      <vt:lpstr>SG - Gaelic - Dark Blue</vt:lpstr>
      <vt:lpstr>SG - Gaelic - Light Blue</vt:lpstr>
      <vt:lpstr>SG - Gaelic - Internal Page</vt:lpstr>
      <vt:lpstr>FMAC - Inshore Fisheries</vt:lpstr>
      <vt:lpstr>Scotland’s Inshore fisheries – Context </vt:lpstr>
      <vt:lpstr>Scotland’s inshore fisheries - Science</vt:lpstr>
      <vt:lpstr>Inshore Fisheries Roadmap</vt:lpstr>
      <vt:lpstr>Inshore Fisheries Roadmap</vt:lpstr>
      <vt:lpstr>What Next?</vt:lpstr>
      <vt:lpstr>FMAC- Inshore Fisheries Questions / Discussion</vt:lpstr>
    </vt:vector>
  </TitlesOfParts>
  <Company>Scottish Executive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Jim.Watson@scotland.gsi.gov.uk</dc:creator>
  <cp:lastModifiedBy>Philip Bennett</cp:lastModifiedBy>
  <cp:revision>62</cp:revision>
  <cp:lastPrinted>2018-06-12T13:52:54Z</cp:lastPrinted>
  <dcterms:created xsi:type="dcterms:W3CDTF">2010-06-14T11:13:42Z</dcterms:created>
  <dcterms:modified xsi:type="dcterms:W3CDTF">2024-02-01T19:31:02Z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Objective-Id">
    <vt:lpwstr>B4809319</vt:lpwstr>
  </property>
  <property fmtid="{D5CDD505-2E9C-101B-9397-08002B2CF9AE}" pid="3" name="Objective-Comment">
    <vt:lpwstr/>
  </property>
  <property fmtid="{D5CDD505-2E9C-101B-9397-08002B2CF9AE}" pid="4" name="Objective-CreationStamp">
    <vt:filetime>2011-05-16T17:17:46Z</vt:filetime>
  </property>
  <property fmtid="{D5CDD505-2E9C-101B-9397-08002B2CF9AE}" pid="5" name="Objective-IsApproved">
    <vt:bool>false</vt:bool>
  </property>
  <property fmtid="{D5CDD505-2E9C-101B-9397-08002B2CF9AE}" pid="6" name="Objective-IsPublished">
    <vt:bool>true</vt:bool>
  </property>
  <property fmtid="{D5CDD505-2E9C-101B-9397-08002B2CF9AE}" pid="7" name="Objective-DatePublished">
    <vt:filetime>2011-05-16T18:29:35Z</vt:filetime>
  </property>
  <property fmtid="{D5CDD505-2E9C-101B-9397-08002B2CF9AE}" pid="8" name="Objective-ModificationStamp">
    <vt:filetime>2011-05-16T18:29:36Z</vt:filetime>
  </property>
  <property fmtid="{D5CDD505-2E9C-101B-9397-08002B2CF9AE}" pid="9" name="Objective-Owner">
    <vt:lpwstr>Watson, Jim J (U208867)</vt:lpwstr>
  </property>
  <property fmtid="{D5CDD505-2E9C-101B-9397-08002B2CF9AE}" pid="10" name="Objective-Path">
    <vt:lpwstr>Objective Global Folder:SG File Plan:Agriculture, environment and natural resources:Fisheries and aquaculture:Common Fisheries Policy:Advice and policy: Common Fisheries Policy:Marine policy and strategy: Sea Fisheries - 2012 reform of the Common Fisheries Policy (CFP): 2010-:</vt:lpwstr>
  </property>
  <property fmtid="{D5CDD505-2E9C-101B-9397-08002B2CF9AE}" pid="11" name="Objective-Parent">
    <vt:lpwstr>Marine policy and strategy: Sea Fisheries - 2012 reform of the Common Fisheries Policy (CFP): 2010-</vt:lpwstr>
  </property>
  <property fmtid="{D5CDD505-2E9C-101B-9397-08002B2CF9AE}" pid="12" name="Objective-State">
    <vt:lpwstr>Published</vt:lpwstr>
  </property>
  <property fmtid="{D5CDD505-2E9C-101B-9397-08002B2CF9AE}" pid="13" name="Objective-Title">
    <vt:lpwstr>CFP Reform - updated slideshow - May 2011</vt:lpwstr>
  </property>
  <property fmtid="{D5CDD505-2E9C-101B-9397-08002B2CF9AE}" pid="14" name="Objective-Version">
    <vt:lpwstr>2.0</vt:lpwstr>
  </property>
  <property fmtid="{D5CDD505-2E9C-101B-9397-08002B2CF9AE}" pid="15" name="Objective-VersionComment">
    <vt:lpwstr/>
  </property>
  <property fmtid="{D5CDD505-2E9C-101B-9397-08002B2CF9AE}" pid="16" name="Objective-VersionNumber">
    <vt:i4>3</vt:i4>
  </property>
  <property fmtid="{D5CDD505-2E9C-101B-9397-08002B2CF9AE}" pid="17" name="Objective-FileNumber">
    <vt:lpwstr>POL/12353</vt:lpwstr>
  </property>
  <property fmtid="{D5CDD505-2E9C-101B-9397-08002B2CF9AE}" pid="18" name="Objective-Classification">
    <vt:lpwstr>[Inherited - Not Protectively Marked]</vt:lpwstr>
  </property>
  <property fmtid="{D5CDD505-2E9C-101B-9397-08002B2CF9AE}" pid="19" name="Objective-Caveats">
    <vt:lpwstr/>
  </property>
  <property fmtid="{D5CDD505-2E9C-101B-9397-08002B2CF9AE}" pid="20" name="Objective-Date of Original [system]">
    <vt:lpwstr/>
  </property>
  <property fmtid="{D5CDD505-2E9C-101B-9397-08002B2CF9AE}" pid="21" name="Objective-Date Received [system]">
    <vt:lpwstr/>
  </property>
  <property fmtid="{D5CDD505-2E9C-101B-9397-08002B2CF9AE}" pid="22" name="Objective-SG Web Publication - Category [system]">
    <vt:lpwstr/>
  </property>
  <property fmtid="{D5CDD505-2E9C-101B-9397-08002B2CF9AE}" pid="23" name="Objective-SG Web Publication - Category 2 Classification [system]">
    <vt:lpwstr/>
  </property>
</Properties>
</file>